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Signika"/>
      <p:regular r:id="rId17"/>
      <p:bold r:id="rId18"/>
    </p:embeddedFont>
    <p:embeddedFont>
      <p:font typeface="Signika SemiBold"/>
      <p:regular r:id="rId19"/>
      <p:bold r:id="rId20"/>
    </p:embeddedFont>
    <p:embeddedFont>
      <p:font typeface="Palanquin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 pos="164">
          <p15:clr>
            <a:srgbClr val="000000"/>
          </p15:clr>
        </p15:guide>
        <p15:guide id="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64" orient="horz"/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ignikaSemiBold-bold.fntdata"/><Relationship Id="rId11" Type="http://schemas.openxmlformats.org/officeDocument/2006/relationships/slide" Target="slides/slide5.xml"/><Relationship Id="rId22" Type="http://schemas.openxmlformats.org/officeDocument/2006/relationships/font" Target="fonts/Palanquin-bold.fntdata"/><Relationship Id="rId10" Type="http://schemas.openxmlformats.org/officeDocument/2006/relationships/slide" Target="slides/slide4.xml"/><Relationship Id="rId21" Type="http://schemas.openxmlformats.org/officeDocument/2006/relationships/font" Target="fonts/Palanquin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Signika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SignikaSemiBold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Signik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c9f45d07c5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c9f45d07c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1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2591550" y="1470395"/>
            <a:ext cx="39609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591550" y="2048721"/>
            <a:ext cx="39609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3731172" y="1943338"/>
            <a:ext cx="46995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" name="Google Shape;54;p14"/>
          <p:cNvSpPr txBox="1"/>
          <p:nvPr>
            <p:ph idx="2" type="title"/>
          </p:nvPr>
        </p:nvSpPr>
        <p:spPr>
          <a:xfrm>
            <a:off x="3731050" y="636125"/>
            <a:ext cx="46998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3731150" y="3219775"/>
            <a:ext cx="4699500" cy="808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3" type="subTitle"/>
          </p:nvPr>
        </p:nvSpPr>
        <p:spPr>
          <a:xfrm>
            <a:off x="3731150" y="2774950"/>
            <a:ext cx="46995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3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713347" y="1928053"/>
            <a:ext cx="46995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713225" y="620841"/>
            <a:ext cx="46998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713325" y="3204490"/>
            <a:ext cx="4699500" cy="808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3" type="subTitle"/>
          </p:nvPr>
        </p:nvSpPr>
        <p:spPr>
          <a:xfrm>
            <a:off x="713325" y="2759665"/>
            <a:ext cx="46995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3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2635025" y="1710253"/>
            <a:ext cx="38739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2" type="title"/>
          </p:nvPr>
        </p:nvSpPr>
        <p:spPr>
          <a:xfrm>
            <a:off x="2634925" y="532738"/>
            <a:ext cx="3874200" cy="14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65" name="Google Shape;65;p16"/>
          <p:cNvSpPr txBox="1"/>
          <p:nvPr>
            <p:ph idx="1" type="subTitle"/>
          </p:nvPr>
        </p:nvSpPr>
        <p:spPr>
          <a:xfrm>
            <a:off x="2222200" y="2986690"/>
            <a:ext cx="4699500" cy="808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3" type="subTitle"/>
          </p:nvPr>
        </p:nvSpPr>
        <p:spPr>
          <a:xfrm>
            <a:off x="2635007" y="2541865"/>
            <a:ext cx="38739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" name="Google Shape;69;p17"/>
          <p:cNvSpPr/>
          <p:nvPr/>
        </p:nvSpPr>
        <p:spPr>
          <a:xfrm>
            <a:off x="8740750" y="4072000"/>
            <a:ext cx="2916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4065075" y="60275"/>
            <a:ext cx="429900" cy="42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/>
          <p:nvPr/>
        </p:nvSpPr>
        <p:spPr>
          <a:xfrm>
            <a:off x="103750" y="2539350"/>
            <a:ext cx="291600" cy="29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4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8"/>
          <p:cNvSpPr/>
          <p:nvPr/>
        </p:nvSpPr>
        <p:spPr>
          <a:xfrm>
            <a:off x="8504975" y="938850"/>
            <a:ext cx="307800" cy="30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2637450" y="77475"/>
            <a:ext cx="418800" cy="4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231425" y="3841425"/>
            <a:ext cx="418800" cy="4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0" name="Google Shape;80;p19"/>
          <p:cNvSpPr/>
          <p:nvPr/>
        </p:nvSpPr>
        <p:spPr>
          <a:xfrm>
            <a:off x="94825" y="3204550"/>
            <a:ext cx="456300" cy="4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9"/>
          <p:cNvSpPr/>
          <p:nvPr/>
        </p:nvSpPr>
        <p:spPr>
          <a:xfrm>
            <a:off x="6216525" y="54475"/>
            <a:ext cx="418800" cy="4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/>
          <p:nvPr/>
        </p:nvSpPr>
        <p:spPr>
          <a:xfrm>
            <a:off x="4254275" y="4670050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3_1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861175" y="3080000"/>
            <a:ext cx="44037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" name="Google Shape;85;p20"/>
          <p:cNvSpPr txBox="1"/>
          <p:nvPr>
            <p:ph idx="2" type="title"/>
          </p:nvPr>
        </p:nvSpPr>
        <p:spPr>
          <a:xfrm>
            <a:off x="1125950" y="2054175"/>
            <a:ext cx="3874200" cy="11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86" name="Google Shape;86;p20"/>
          <p:cNvSpPr txBox="1"/>
          <p:nvPr>
            <p:ph idx="1" type="subTitle"/>
          </p:nvPr>
        </p:nvSpPr>
        <p:spPr>
          <a:xfrm>
            <a:off x="713225" y="1245375"/>
            <a:ext cx="4699500" cy="808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3" type="subTitle"/>
          </p:nvPr>
        </p:nvSpPr>
        <p:spPr>
          <a:xfrm>
            <a:off x="1126032" y="800550"/>
            <a:ext cx="38739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CUSTOM_3_1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2314126" y="3062549"/>
            <a:ext cx="45159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21"/>
          <p:cNvSpPr txBox="1"/>
          <p:nvPr>
            <p:ph idx="2" type="title"/>
          </p:nvPr>
        </p:nvSpPr>
        <p:spPr>
          <a:xfrm>
            <a:off x="2634975" y="2042949"/>
            <a:ext cx="38742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222251" y="1245375"/>
            <a:ext cx="4699500" cy="808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3" type="subTitle"/>
          </p:nvPr>
        </p:nvSpPr>
        <p:spPr>
          <a:xfrm>
            <a:off x="2635057" y="800550"/>
            <a:ext cx="38739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1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1288854" y="366872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" type="subTitle"/>
          </p:nvPr>
        </p:nvSpPr>
        <p:spPr>
          <a:xfrm>
            <a:off x="1288850" y="394810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2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3" type="title"/>
          </p:nvPr>
        </p:nvSpPr>
        <p:spPr>
          <a:xfrm>
            <a:off x="5249904" y="366872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4" type="subTitle"/>
          </p:nvPr>
        </p:nvSpPr>
        <p:spPr>
          <a:xfrm>
            <a:off x="5249900" y="394810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5" type="title"/>
          </p:nvPr>
        </p:nvSpPr>
        <p:spPr>
          <a:xfrm>
            <a:off x="1288854" y="1858200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6" type="subTitle"/>
          </p:nvPr>
        </p:nvSpPr>
        <p:spPr>
          <a:xfrm>
            <a:off x="1288850" y="214247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7" type="title"/>
          </p:nvPr>
        </p:nvSpPr>
        <p:spPr>
          <a:xfrm>
            <a:off x="5249904" y="1858200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8" type="subTitle"/>
          </p:nvPr>
        </p:nvSpPr>
        <p:spPr>
          <a:xfrm>
            <a:off x="5249900" y="214247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1375650" y="2648760"/>
            <a:ext cx="63678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5" name="Google Shape;105;p23"/>
          <p:cNvSpPr txBox="1"/>
          <p:nvPr>
            <p:ph idx="1" type="subTitle"/>
          </p:nvPr>
        </p:nvSpPr>
        <p:spPr>
          <a:xfrm>
            <a:off x="1375650" y="2003695"/>
            <a:ext cx="6392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6" name="Google Shape;106;p23"/>
          <p:cNvSpPr/>
          <p:nvPr/>
        </p:nvSpPr>
        <p:spPr>
          <a:xfrm>
            <a:off x="-254026" y="942947"/>
            <a:ext cx="1193400" cy="121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3"/>
          <p:cNvSpPr/>
          <p:nvPr/>
        </p:nvSpPr>
        <p:spPr>
          <a:xfrm flipH="1" rot="10800000">
            <a:off x="7141550" y="131850"/>
            <a:ext cx="1289100" cy="118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3"/>
          <p:cNvSpPr/>
          <p:nvPr/>
        </p:nvSpPr>
        <p:spPr>
          <a:xfrm flipH="1" rot="10800000">
            <a:off x="1570500" y="4290650"/>
            <a:ext cx="681000" cy="62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3"/>
          <p:cNvSpPr/>
          <p:nvPr/>
        </p:nvSpPr>
        <p:spPr>
          <a:xfrm flipH="1" rot="10800000">
            <a:off x="6693450" y="3885750"/>
            <a:ext cx="793800" cy="79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2" type="title"/>
          </p:nvPr>
        </p:nvSpPr>
        <p:spPr>
          <a:xfrm>
            <a:off x="1300279" y="361607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" type="subTitle"/>
          </p:nvPr>
        </p:nvSpPr>
        <p:spPr>
          <a:xfrm>
            <a:off x="1300275" y="3900350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3" type="title"/>
          </p:nvPr>
        </p:nvSpPr>
        <p:spPr>
          <a:xfrm>
            <a:off x="5238529" y="361607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4" type="subTitle"/>
          </p:nvPr>
        </p:nvSpPr>
        <p:spPr>
          <a:xfrm>
            <a:off x="5238525" y="3900350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4"/>
          <p:cNvSpPr/>
          <p:nvPr/>
        </p:nvSpPr>
        <p:spPr>
          <a:xfrm>
            <a:off x="4257025" y="4604009"/>
            <a:ext cx="793800" cy="80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4"/>
          <p:cNvSpPr/>
          <p:nvPr/>
        </p:nvSpPr>
        <p:spPr>
          <a:xfrm flipH="1" rot="10800000">
            <a:off x="8430725" y="2388001"/>
            <a:ext cx="367500" cy="36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4"/>
          <p:cNvSpPr/>
          <p:nvPr/>
        </p:nvSpPr>
        <p:spPr>
          <a:xfrm flipH="1" rot="10800000">
            <a:off x="227875" y="3759775"/>
            <a:ext cx="318300" cy="2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4"/>
          <p:cNvSpPr/>
          <p:nvPr/>
        </p:nvSpPr>
        <p:spPr>
          <a:xfrm flipH="1" rot="10800000">
            <a:off x="5238525" y="-207724"/>
            <a:ext cx="759300" cy="69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 flipH="1">
            <a:off x="1538827" y="1324175"/>
            <a:ext cx="35025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" name="Google Shape;122;p25"/>
          <p:cNvSpPr txBox="1"/>
          <p:nvPr>
            <p:ph idx="1" type="subTitle"/>
          </p:nvPr>
        </p:nvSpPr>
        <p:spPr>
          <a:xfrm flipH="1">
            <a:off x="1538827" y="2131875"/>
            <a:ext cx="35025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/>
        </p:nvSpPr>
        <p:spPr>
          <a:xfrm flipH="1">
            <a:off x="1538825" y="3416175"/>
            <a:ext cx="35025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This presentation template was created by </a:t>
            </a:r>
            <a:r>
              <a:rPr b="1" i="0" lang="pt-BR" sz="1200" u="none" cap="none" strike="noStrik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Slidesgo</a:t>
            </a:r>
            <a:r>
              <a:rPr b="1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including icons by </a:t>
            </a:r>
            <a:r>
              <a:rPr b="1" i="0" lang="pt-BR" sz="1200" u="none" cap="none" strike="noStrik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Flaticon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1" i="0" lang="pt-BR" sz="1200" u="none" cap="none" strike="noStrik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Freepik</a:t>
            </a: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713225" y="1152475"/>
            <a:ext cx="3622800" cy="3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" name="Google Shape;127;p26"/>
          <p:cNvSpPr txBox="1"/>
          <p:nvPr>
            <p:ph idx="2" type="body"/>
          </p:nvPr>
        </p:nvSpPr>
        <p:spPr>
          <a:xfrm>
            <a:off x="4807780" y="1152475"/>
            <a:ext cx="3622800" cy="3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26"/>
          <p:cNvSpPr/>
          <p:nvPr/>
        </p:nvSpPr>
        <p:spPr>
          <a:xfrm>
            <a:off x="2771100" y="4775975"/>
            <a:ext cx="278700" cy="27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2209350" y="80425"/>
            <a:ext cx="418800" cy="4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8482800" y="1952800"/>
            <a:ext cx="418800" cy="418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3" name="Google Shape;133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4" name="Google Shape;134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hasCustomPrompt="1" type="title"/>
          </p:nvPr>
        </p:nvSpPr>
        <p:spPr>
          <a:xfrm>
            <a:off x="311701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>
            <a:off x="311701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/>
          <p:nvPr/>
        </p:nvSpPr>
        <p:spPr>
          <a:xfrm>
            <a:off x="8524150" y="1232025"/>
            <a:ext cx="1088100" cy="10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2"/>
          <p:cNvSpPr/>
          <p:nvPr/>
        </p:nvSpPr>
        <p:spPr>
          <a:xfrm>
            <a:off x="-431825" y="3851325"/>
            <a:ext cx="1088100" cy="1087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2"/>
          <p:cNvSpPr/>
          <p:nvPr/>
        </p:nvSpPr>
        <p:spPr>
          <a:xfrm>
            <a:off x="1363550" y="84175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/>
          <p:nvPr/>
        </p:nvSpPr>
        <p:spPr>
          <a:xfrm>
            <a:off x="676950" y="151150"/>
            <a:ext cx="776700" cy="77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3"/>
          <p:cNvSpPr/>
          <p:nvPr/>
        </p:nvSpPr>
        <p:spPr>
          <a:xfrm>
            <a:off x="2390225" y="4293125"/>
            <a:ext cx="1601700" cy="160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/>
          <p:nvPr/>
        </p:nvSpPr>
        <p:spPr>
          <a:xfrm>
            <a:off x="8030725" y="1257250"/>
            <a:ext cx="912000" cy="91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5_1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/>
          <p:nvPr/>
        </p:nvSpPr>
        <p:spPr>
          <a:xfrm>
            <a:off x="7539900" y="3535550"/>
            <a:ext cx="965700" cy="9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4"/>
          <p:cNvSpPr/>
          <p:nvPr/>
        </p:nvSpPr>
        <p:spPr>
          <a:xfrm>
            <a:off x="6274125" y="-381700"/>
            <a:ext cx="1647600" cy="1647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4"/>
          <p:cNvSpPr/>
          <p:nvPr/>
        </p:nvSpPr>
        <p:spPr>
          <a:xfrm>
            <a:off x="-223100" y="3504651"/>
            <a:ext cx="1463100" cy="146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4"/>
          <p:cNvSpPr/>
          <p:nvPr/>
        </p:nvSpPr>
        <p:spPr>
          <a:xfrm>
            <a:off x="592125" y="328975"/>
            <a:ext cx="609900" cy="60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hasCustomPrompt="1" type="title"/>
          </p:nvPr>
        </p:nvSpPr>
        <p:spPr>
          <a:xfrm>
            <a:off x="311701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1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9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1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3E9ED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linkedin.com/company/ebix-latin-america" TargetMode="External"/><Relationship Id="rId4" Type="http://schemas.openxmlformats.org/officeDocument/2006/relationships/hyperlink" Target="https://www.youtube.com/channel/UC1iZHbQPdCTCY2YQqFZcxCg" TargetMode="External"/><Relationship Id="rId5" Type="http://schemas.openxmlformats.org/officeDocument/2006/relationships/hyperlink" Target="https://www.facebook.com/ebixlatinameric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flaticon.com/br/" TargetMode="Externa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5"/>
          <p:cNvPicPr preferRelativeResize="0"/>
          <p:nvPr/>
        </p:nvPicPr>
        <p:blipFill rotWithShape="1">
          <a:blip r:embed="rId4">
            <a:alphaModFix/>
          </a:blip>
          <a:srcRect b="16841" l="21894" r="21894" t="16843"/>
          <a:stretch/>
        </p:blipFill>
        <p:spPr>
          <a:xfrm>
            <a:off x="759226" y="658575"/>
            <a:ext cx="867051" cy="86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5"/>
          <p:cNvSpPr txBox="1"/>
          <p:nvPr/>
        </p:nvSpPr>
        <p:spPr>
          <a:xfrm>
            <a:off x="451400" y="2032952"/>
            <a:ext cx="50427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pt-BR" sz="4000" u="none" cap="none" strike="noStrike">
                <a:solidFill>
                  <a:srgbClr val="EBEEF2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Ebix Latin America</a:t>
            </a:r>
            <a:endParaRPr i="0" sz="4000" u="none" cap="none" strike="noStrike">
              <a:solidFill>
                <a:srgbClr val="EBEEF2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sp>
        <p:nvSpPr>
          <p:cNvPr id="161" name="Google Shape;161;p35"/>
          <p:cNvSpPr txBox="1"/>
          <p:nvPr/>
        </p:nvSpPr>
        <p:spPr>
          <a:xfrm>
            <a:off x="471082" y="2627246"/>
            <a:ext cx="47301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rgbClr val="45AFE5"/>
                </a:solidFill>
                <a:latin typeface="Palanquin"/>
                <a:ea typeface="Palanquin"/>
                <a:cs typeface="Palanquin"/>
                <a:sym typeface="Palanquin"/>
              </a:rPr>
              <a:t>[Título da apresentação]</a:t>
            </a:r>
            <a:endParaRPr i="0" sz="1400" u="none" cap="none" strike="noStrike">
              <a:solidFill>
                <a:srgbClr val="45AFE5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62" name="Google Shape;162;p35"/>
          <p:cNvSpPr txBox="1"/>
          <p:nvPr/>
        </p:nvSpPr>
        <p:spPr>
          <a:xfrm>
            <a:off x="471075" y="4097608"/>
            <a:ext cx="14154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Nome</a:t>
            </a:r>
            <a:endParaRPr i="0" sz="1200" u="none" cap="none" strike="noStrike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Cargo</a:t>
            </a:r>
            <a:endParaRPr i="0" sz="900" u="none" cap="none" strike="noStrike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63" name="Google Shape;163;p35"/>
          <p:cNvSpPr txBox="1"/>
          <p:nvPr/>
        </p:nvSpPr>
        <p:spPr>
          <a:xfrm>
            <a:off x="7448025" y="4736125"/>
            <a:ext cx="15063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t-BR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Ebix Latin America • 202</a:t>
            </a:r>
            <a:r>
              <a:rPr lang="pt-BR" sz="800">
                <a:solidFill>
                  <a:srgbClr val="FFFFFF"/>
                </a:solidFill>
              </a:rPr>
              <a:t>3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>
            <a:hlinkClick r:id="rId3"/>
          </p:cNvPr>
          <p:cNvSpPr/>
          <p:nvPr/>
        </p:nvSpPr>
        <p:spPr>
          <a:xfrm rot="10800000">
            <a:off x="5825800" y="2905651"/>
            <a:ext cx="694800" cy="69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4">
            <a:hlinkClick r:id="rId4"/>
          </p:cNvPr>
          <p:cNvSpPr/>
          <p:nvPr/>
        </p:nvSpPr>
        <p:spPr>
          <a:xfrm flipH="1" rot="10800000">
            <a:off x="6796350" y="1884801"/>
            <a:ext cx="694800" cy="69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4"/>
          <p:cNvSpPr txBox="1"/>
          <p:nvPr>
            <p:ph type="title"/>
          </p:nvPr>
        </p:nvSpPr>
        <p:spPr>
          <a:xfrm flipH="1">
            <a:off x="1572277" y="1967175"/>
            <a:ext cx="35025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BR">
                <a:latin typeface="Signika"/>
                <a:ea typeface="Signika"/>
                <a:cs typeface="Signika"/>
                <a:sym typeface="Signika"/>
              </a:rPr>
              <a:t>Obrigado!</a:t>
            </a:r>
            <a:endParaRPr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0" name="Google Shape;280;p44"/>
          <p:cNvSpPr txBox="1"/>
          <p:nvPr>
            <p:ph idx="4294967295" type="subTitle"/>
          </p:nvPr>
        </p:nvSpPr>
        <p:spPr>
          <a:xfrm flipH="1">
            <a:off x="1572277" y="2459650"/>
            <a:ext cx="35025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Você tem alguma pergunta?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/>
              <a:t>seu.nome</a:t>
            </a: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@ebix.com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4"/>
          <p:cNvSpPr/>
          <p:nvPr/>
        </p:nvSpPr>
        <p:spPr>
          <a:xfrm>
            <a:off x="3381963" y="132854"/>
            <a:ext cx="694800" cy="70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4">
            <a:hlinkClick r:id="rId5"/>
          </p:cNvPr>
          <p:cNvSpPr/>
          <p:nvPr/>
        </p:nvSpPr>
        <p:spPr>
          <a:xfrm flipH="1" rot="10800000">
            <a:off x="5825800" y="1884201"/>
            <a:ext cx="696000" cy="696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4"/>
          <p:cNvSpPr/>
          <p:nvPr/>
        </p:nvSpPr>
        <p:spPr>
          <a:xfrm flipH="1" rot="10800000">
            <a:off x="1965375" y="4669369"/>
            <a:ext cx="331800" cy="33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4"/>
          <p:cNvSpPr/>
          <p:nvPr/>
        </p:nvSpPr>
        <p:spPr>
          <a:xfrm>
            <a:off x="6000959" y="2059174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44"/>
          <p:cNvGrpSpPr/>
          <p:nvPr/>
        </p:nvGrpSpPr>
        <p:grpSpPr>
          <a:xfrm>
            <a:off x="6000979" y="3080209"/>
            <a:ext cx="346056" cy="345674"/>
            <a:chOff x="3752358" y="3817349"/>
            <a:chExt cx="346056" cy="345674"/>
          </a:xfrm>
        </p:grpSpPr>
        <p:sp>
          <p:nvSpPr>
            <p:cNvPr id="286" name="Google Shape;286;p44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44"/>
          <p:cNvSpPr/>
          <p:nvPr/>
        </p:nvSpPr>
        <p:spPr>
          <a:xfrm flipH="1" rot="10800000">
            <a:off x="-264350" y="1032624"/>
            <a:ext cx="1399500" cy="128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44"/>
          <p:cNvGrpSpPr/>
          <p:nvPr/>
        </p:nvGrpSpPr>
        <p:grpSpPr>
          <a:xfrm>
            <a:off x="6970936" y="2059359"/>
            <a:ext cx="345642" cy="345674"/>
            <a:chOff x="5549861" y="3817349"/>
            <a:chExt cx="345642" cy="345674"/>
          </a:xfrm>
        </p:grpSpPr>
        <p:sp>
          <p:nvSpPr>
            <p:cNvPr id="292" name="Google Shape;292;p44"/>
            <p:cNvSpPr/>
            <p:nvPr/>
          </p:nvSpPr>
          <p:spPr>
            <a:xfrm>
              <a:off x="5549861" y="3817349"/>
              <a:ext cx="345642" cy="345674"/>
            </a:xfrm>
            <a:custGeom>
              <a:rect b="b" l="l" r="r" t="t"/>
              <a:pathLst>
                <a:path extrusionOk="0" h="10860" w="10859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5590763" y="3890208"/>
              <a:ext cx="262661" cy="200052"/>
            </a:xfrm>
            <a:custGeom>
              <a:rect b="b" l="l" r="r" t="t"/>
              <a:pathLst>
                <a:path extrusionOk="0" h="6285" w="8252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5680587" y="3935024"/>
              <a:ext cx="105389" cy="110514"/>
            </a:xfrm>
            <a:custGeom>
              <a:rect b="b" l="l" r="r" t="t"/>
              <a:pathLst>
                <a:path extrusionOk="0" h="3472" w="3311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44"/>
          <p:cNvGrpSpPr/>
          <p:nvPr/>
        </p:nvGrpSpPr>
        <p:grpSpPr>
          <a:xfrm>
            <a:off x="7345379" y="4828339"/>
            <a:ext cx="1822128" cy="307327"/>
            <a:chOff x="7345379" y="4828339"/>
            <a:chExt cx="1822128" cy="307327"/>
          </a:xfrm>
        </p:grpSpPr>
        <p:sp>
          <p:nvSpPr>
            <p:cNvPr id="296" name="Google Shape;296;p44"/>
            <p:cNvSpPr txBox="1"/>
            <p:nvPr/>
          </p:nvSpPr>
          <p:spPr>
            <a:xfrm>
              <a:off x="7345379" y="4828339"/>
              <a:ext cx="169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pt-BR" sz="900" u="none" cap="none" strike="noStrike">
                  <a:solidFill>
                    <a:srgbClr val="E87817"/>
                  </a:solidFill>
                  <a:latin typeface="Arial"/>
                  <a:ea typeface="Arial"/>
                  <a:cs typeface="Arial"/>
                  <a:sym typeface="Arial"/>
                </a:rPr>
                <a:t>On-Demand</a:t>
              </a:r>
              <a:r>
                <a:rPr b="1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Insurance Solutions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4"/>
            <p:cNvSpPr txBox="1"/>
            <p:nvPr/>
          </p:nvSpPr>
          <p:spPr>
            <a:xfrm>
              <a:off x="7562207" y="4937966"/>
              <a:ext cx="16053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Ebix Latin America © 202</a:t>
              </a:r>
              <a:r>
                <a:rPr lang="pt-BR" sz="600">
                  <a:solidFill>
                    <a:srgbClr val="244061"/>
                  </a:solidFill>
                </a:rPr>
                <a:t>3</a:t>
              </a: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Confidential</a:t>
              </a:r>
              <a:endParaRPr b="0" i="0" sz="6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/>
          <p:nvPr/>
        </p:nvSpPr>
        <p:spPr>
          <a:xfrm>
            <a:off x="-241975" y="2969325"/>
            <a:ext cx="691200" cy="691200"/>
          </a:xfrm>
          <a:prstGeom prst="ellipse">
            <a:avLst/>
          </a:prstGeom>
          <a:solidFill>
            <a:srgbClr val="374957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6"/>
          <p:cNvSpPr/>
          <p:nvPr/>
        </p:nvSpPr>
        <p:spPr>
          <a:xfrm>
            <a:off x="5381300" y="189875"/>
            <a:ext cx="576000" cy="576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6"/>
          <p:cNvSpPr/>
          <p:nvPr/>
        </p:nvSpPr>
        <p:spPr>
          <a:xfrm>
            <a:off x="8387150" y="539500"/>
            <a:ext cx="1056300" cy="1056300"/>
          </a:xfrm>
          <a:prstGeom prst="ellipse">
            <a:avLst/>
          </a:prstGeom>
          <a:solidFill>
            <a:srgbClr val="5F8195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6"/>
          <p:cNvSpPr txBox="1"/>
          <p:nvPr>
            <p:ph idx="1" type="body"/>
          </p:nvPr>
        </p:nvSpPr>
        <p:spPr>
          <a:xfrm>
            <a:off x="1068475" y="2455750"/>
            <a:ext cx="6276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  <a:t>Texto</a:t>
            </a:r>
            <a:endParaRPr b="1">
              <a:solidFill>
                <a:srgbClr val="66666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  <a:t>Fonte: Palanquin (peso: normal) ou Open Sans (peso: normal)</a:t>
            </a:r>
            <a:endParaRPr>
              <a:solidFill>
                <a:srgbClr val="66666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  <a:t>Título: Signika (peso: seminegrito) ou Open Sans (peso: extranegrito)</a:t>
            </a:r>
            <a:endParaRPr>
              <a:solidFill>
                <a:srgbClr val="66666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  <a:t>Cores:</a:t>
            </a:r>
            <a:br>
              <a:rPr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</a:br>
            <a:r>
              <a:rPr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  <a:t>Título: Hex #0c4672</a:t>
            </a:r>
            <a:endParaRPr>
              <a:solidFill>
                <a:srgbClr val="66666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  <a:t>Texto: Hex #666666 ou, dependendo do design, o mesmo do título </a:t>
            </a:r>
            <a:r>
              <a:rPr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  <a:t>#0c4672 </a:t>
            </a:r>
            <a:endParaRPr>
              <a:solidFill>
                <a:srgbClr val="66666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  <a:t>Icons:</a:t>
            </a:r>
            <a:endParaRPr b="1">
              <a:solidFill>
                <a:srgbClr val="66666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  <a:t>Baixar no </a:t>
            </a:r>
            <a:r>
              <a:rPr lang="pt-BR" u="sng">
                <a:solidFill>
                  <a:schemeClr val="hlink"/>
                </a:solidFill>
                <a:latin typeface="Palanquin"/>
                <a:ea typeface="Palanquin"/>
                <a:cs typeface="Palanquin"/>
                <a:sym typeface="Palanquin"/>
                <a:hlinkClick r:id="rId3"/>
              </a:rPr>
              <a:t>https://www.flaticon.com/br/</a:t>
            </a:r>
            <a:r>
              <a:rPr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  <a:t> , de preferência na cor Hex #0c4672. Para alterar a cor, é necessário login na conta google ou e-mail de sua preferência.</a:t>
            </a:r>
            <a:endParaRPr>
              <a:solidFill>
                <a:srgbClr val="66666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grpSp>
        <p:nvGrpSpPr>
          <p:cNvPr id="172" name="Google Shape;172;p36"/>
          <p:cNvGrpSpPr/>
          <p:nvPr/>
        </p:nvGrpSpPr>
        <p:grpSpPr>
          <a:xfrm>
            <a:off x="7345379" y="4838613"/>
            <a:ext cx="1822128" cy="317601"/>
            <a:chOff x="7345379" y="4828339"/>
            <a:chExt cx="1822128" cy="317601"/>
          </a:xfrm>
        </p:grpSpPr>
        <p:sp>
          <p:nvSpPr>
            <p:cNvPr id="173" name="Google Shape;173;p36"/>
            <p:cNvSpPr txBox="1"/>
            <p:nvPr/>
          </p:nvSpPr>
          <p:spPr>
            <a:xfrm>
              <a:off x="7345379" y="4828339"/>
              <a:ext cx="169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pt-BR" sz="900" u="none" cap="none" strike="noStrike">
                  <a:solidFill>
                    <a:srgbClr val="E87817"/>
                  </a:solidFill>
                  <a:latin typeface="Arial"/>
                  <a:ea typeface="Arial"/>
                  <a:cs typeface="Arial"/>
                  <a:sym typeface="Arial"/>
                </a:rPr>
                <a:t>On-Demand</a:t>
              </a:r>
              <a:r>
                <a:rPr b="1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Insurance Solutions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6"/>
            <p:cNvSpPr txBox="1"/>
            <p:nvPr/>
          </p:nvSpPr>
          <p:spPr>
            <a:xfrm>
              <a:off x="7562207" y="4948240"/>
              <a:ext cx="16053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Ebix Latin America © 202</a:t>
              </a:r>
              <a:r>
                <a:rPr lang="pt-BR" sz="600">
                  <a:solidFill>
                    <a:srgbClr val="244061"/>
                  </a:solidFill>
                </a:rPr>
                <a:t>3</a:t>
              </a: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Confidential</a:t>
              </a:r>
              <a:endParaRPr b="0" i="0" sz="6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36"/>
          <p:cNvSpPr txBox="1"/>
          <p:nvPr/>
        </p:nvSpPr>
        <p:spPr>
          <a:xfrm>
            <a:off x="13750" y="189870"/>
            <a:ext cx="39609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0C4672"/>
                </a:solidFill>
                <a:latin typeface="Signika"/>
                <a:ea typeface="Signika"/>
                <a:cs typeface="Signika"/>
                <a:sym typeface="Signika"/>
              </a:rPr>
              <a:t>Título</a:t>
            </a:r>
            <a:endParaRPr b="1" sz="3000">
              <a:solidFill>
                <a:srgbClr val="0C46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/>
          <p:nvPr/>
        </p:nvSpPr>
        <p:spPr>
          <a:xfrm>
            <a:off x="-241975" y="2969325"/>
            <a:ext cx="691200" cy="691200"/>
          </a:xfrm>
          <a:prstGeom prst="ellipse">
            <a:avLst/>
          </a:prstGeom>
          <a:solidFill>
            <a:srgbClr val="374957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7"/>
          <p:cNvSpPr/>
          <p:nvPr/>
        </p:nvSpPr>
        <p:spPr>
          <a:xfrm>
            <a:off x="5381300" y="189875"/>
            <a:ext cx="576000" cy="576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7"/>
          <p:cNvSpPr/>
          <p:nvPr/>
        </p:nvSpPr>
        <p:spPr>
          <a:xfrm>
            <a:off x="8387150" y="539500"/>
            <a:ext cx="1056300" cy="1056300"/>
          </a:xfrm>
          <a:prstGeom prst="ellipse">
            <a:avLst/>
          </a:prstGeom>
          <a:solidFill>
            <a:srgbClr val="5F8195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7"/>
          <p:cNvSpPr txBox="1"/>
          <p:nvPr>
            <p:ph idx="1" type="body"/>
          </p:nvPr>
        </p:nvSpPr>
        <p:spPr>
          <a:xfrm>
            <a:off x="1068475" y="970325"/>
            <a:ext cx="6276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  <a:latin typeface="Palanquin"/>
                <a:ea typeface="Palanquin"/>
                <a:cs typeface="Palanquin"/>
                <a:sym typeface="Palanquin"/>
              </a:rPr>
              <a:t>Icons mais usados até o momento:</a:t>
            </a:r>
            <a:endParaRPr>
              <a:solidFill>
                <a:srgbClr val="66666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grpSp>
        <p:nvGrpSpPr>
          <p:cNvPr id="184" name="Google Shape;184;p37"/>
          <p:cNvGrpSpPr/>
          <p:nvPr/>
        </p:nvGrpSpPr>
        <p:grpSpPr>
          <a:xfrm>
            <a:off x="7345379" y="4838613"/>
            <a:ext cx="1822128" cy="317601"/>
            <a:chOff x="7345379" y="4828339"/>
            <a:chExt cx="1822128" cy="317601"/>
          </a:xfrm>
        </p:grpSpPr>
        <p:sp>
          <p:nvSpPr>
            <p:cNvPr id="185" name="Google Shape;185;p37"/>
            <p:cNvSpPr txBox="1"/>
            <p:nvPr/>
          </p:nvSpPr>
          <p:spPr>
            <a:xfrm>
              <a:off x="7345379" y="4828339"/>
              <a:ext cx="169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pt-BR" sz="900" u="none" cap="none" strike="noStrike">
                  <a:solidFill>
                    <a:srgbClr val="E87817"/>
                  </a:solidFill>
                  <a:latin typeface="Arial"/>
                  <a:ea typeface="Arial"/>
                  <a:cs typeface="Arial"/>
                  <a:sym typeface="Arial"/>
                </a:rPr>
                <a:t>On-Demand</a:t>
              </a:r>
              <a:r>
                <a:rPr b="1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Insurance Solutions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7"/>
            <p:cNvSpPr txBox="1"/>
            <p:nvPr/>
          </p:nvSpPr>
          <p:spPr>
            <a:xfrm>
              <a:off x="7562207" y="4948240"/>
              <a:ext cx="16053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Ebix Latin America © 202</a:t>
              </a:r>
              <a:r>
                <a:rPr lang="pt-BR" sz="600">
                  <a:solidFill>
                    <a:srgbClr val="244061"/>
                  </a:solidFill>
                </a:rPr>
                <a:t>3</a:t>
              </a: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Confidential</a:t>
              </a:r>
              <a:endParaRPr b="0" i="0" sz="6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37"/>
          <p:cNvSpPr txBox="1"/>
          <p:nvPr/>
        </p:nvSpPr>
        <p:spPr>
          <a:xfrm>
            <a:off x="13750" y="189870"/>
            <a:ext cx="39609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0C4672"/>
                </a:solidFill>
                <a:latin typeface="Signika"/>
                <a:ea typeface="Signika"/>
                <a:cs typeface="Signika"/>
                <a:sym typeface="Signika"/>
              </a:rPr>
              <a:t>Título</a:t>
            </a:r>
            <a:endParaRPr b="1" sz="3000">
              <a:solidFill>
                <a:srgbClr val="0C46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88" name="Google Shape;1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100" y="1595800"/>
            <a:ext cx="866794" cy="8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1244" y="1595800"/>
            <a:ext cx="866794" cy="8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6387" y="1595800"/>
            <a:ext cx="866794" cy="8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2625" y="1640825"/>
            <a:ext cx="821775" cy="8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1531" y="1595800"/>
            <a:ext cx="866794" cy="8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78696" y="1595800"/>
            <a:ext cx="866794" cy="86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37"/>
          <p:cNvGrpSpPr/>
          <p:nvPr/>
        </p:nvGrpSpPr>
        <p:grpSpPr>
          <a:xfrm>
            <a:off x="7053860" y="1580258"/>
            <a:ext cx="940872" cy="942904"/>
            <a:chOff x="2280029" y="1970604"/>
            <a:chExt cx="353631" cy="354395"/>
          </a:xfrm>
        </p:grpSpPr>
        <p:sp>
          <p:nvSpPr>
            <p:cNvPr id="195" name="Google Shape;195;p37"/>
            <p:cNvSpPr/>
            <p:nvPr/>
          </p:nvSpPr>
          <p:spPr>
            <a:xfrm>
              <a:off x="2309981" y="2069086"/>
              <a:ext cx="323679" cy="255913"/>
            </a:xfrm>
            <a:custGeom>
              <a:rect b="b" l="l" r="r" t="t"/>
              <a:pathLst>
                <a:path extrusionOk="0" h="8040" w="10169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rgbClr val="0C4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7"/>
            <p:cNvSpPr/>
            <p:nvPr/>
          </p:nvSpPr>
          <p:spPr>
            <a:xfrm>
              <a:off x="2280029" y="1970604"/>
              <a:ext cx="322565" cy="255468"/>
            </a:xfrm>
            <a:custGeom>
              <a:rect b="b" l="l" r="r" t="t"/>
              <a:pathLst>
                <a:path extrusionOk="0" h="8026" w="10134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rgbClr val="0C4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7"/>
            <p:cNvSpPr/>
            <p:nvPr/>
          </p:nvSpPr>
          <p:spPr>
            <a:xfrm>
              <a:off x="2411169" y="2064598"/>
              <a:ext cx="17093" cy="26928"/>
            </a:xfrm>
            <a:custGeom>
              <a:rect b="b" l="l" r="r" t="t"/>
              <a:pathLst>
                <a:path extrusionOk="0" h="846" w="537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rgbClr val="0C4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7"/>
            <p:cNvSpPr/>
            <p:nvPr/>
          </p:nvSpPr>
          <p:spPr>
            <a:xfrm>
              <a:off x="2323254" y="2017458"/>
              <a:ext cx="267213" cy="264316"/>
            </a:xfrm>
            <a:custGeom>
              <a:rect b="b" l="l" r="r" t="t"/>
              <a:pathLst>
                <a:path extrusionOk="0" h="8304" w="8395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rgbClr val="0C4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37"/>
          <p:cNvGrpSpPr/>
          <p:nvPr/>
        </p:nvGrpSpPr>
        <p:grpSpPr>
          <a:xfrm>
            <a:off x="3078950" y="2677279"/>
            <a:ext cx="940869" cy="723416"/>
            <a:chOff x="1781317" y="3391400"/>
            <a:chExt cx="367255" cy="282364"/>
          </a:xfrm>
        </p:grpSpPr>
        <p:sp>
          <p:nvSpPr>
            <p:cNvPr id="200" name="Google Shape;200;p37"/>
            <p:cNvSpPr/>
            <p:nvPr/>
          </p:nvSpPr>
          <p:spPr>
            <a:xfrm>
              <a:off x="1901061" y="3639610"/>
              <a:ext cx="11013" cy="33772"/>
            </a:xfrm>
            <a:custGeom>
              <a:rect b="b" l="l" r="r" t="t"/>
              <a:pathLst>
                <a:path extrusionOk="0" h="1061" w="346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0C4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7"/>
            <p:cNvSpPr/>
            <p:nvPr/>
          </p:nvSpPr>
          <p:spPr>
            <a:xfrm>
              <a:off x="2016668" y="3639610"/>
              <a:ext cx="10631" cy="33772"/>
            </a:xfrm>
            <a:custGeom>
              <a:rect b="b" l="l" r="r" t="t"/>
              <a:pathLst>
                <a:path extrusionOk="0" h="1061" w="334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0C4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7"/>
            <p:cNvSpPr/>
            <p:nvPr/>
          </p:nvSpPr>
          <p:spPr>
            <a:xfrm>
              <a:off x="1820340" y="3518720"/>
              <a:ext cx="46281" cy="16329"/>
            </a:xfrm>
            <a:custGeom>
              <a:rect b="b" l="l" r="r" t="t"/>
              <a:pathLst>
                <a:path extrusionOk="0" h="513" w="1454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0C4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7"/>
            <p:cNvSpPr/>
            <p:nvPr/>
          </p:nvSpPr>
          <p:spPr>
            <a:xfrm>
              <a:off x="1802898" y="3628247"/>
              <a:ext cx="11045" cy="45135"/>
            </a:xfrm>
            <a:custGeom>
              <a:rect b="b" l="l" r="r" t="t"/>
              <a:pathLst>
                <a:path extrusionOk="0" h="1418" w="347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0C4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7"/>
            <p:cNvSpPr/>
            <p:nvPr/>
          </p:nvSpPr>
          <p:spPr>
            <a:xfrm>
              <a:off x="1781317" y="3391400"/>
              <a:ext cx="367255" cy="282364"/>
            </a:xfrm>
            <a:custGeom>
              <a:rect b="b" l="l" r="r" t="t"/>
              <a:pathLst>
                <a:path extrusionOk="0" h="8871" w="11538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solidFill>
              <a:srgbClr val="0C4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7"/>
            <p:cNvSpPr/>
            <p:nvPr/>
          </p:nvSpPr>
          <p:spPr>
            <a:xfrm>
              <a:off x="2114800" y="3635440"/>
              <a:ext cx="11045" cy="37941"/>
            </a:xfrm>
            <a:custGeom>
              <a:rect b="b" l="l" r="r" t="t"/>
              <a:pathLst>
                <a:path extrusionOk="0" h="1192" w="347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0C4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1725" y="2571750"/>
            <a:ext cx="866800" cy="8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49622" y="2658353"/>
            <a:ext cx="761275" cy="7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/>
          <p:nvPr/>
        </p:nvSpPr>
        <p:spPr>
          <a:xfrm>
            <a:off x="-988975" y="-346275"/>
            <a:ext cx="4253100" cy="42531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8"/>
          <p:cNvSpPr/>
          <p:nvPr/>
        </p:nvSpPr>
        <p:spPr>
          <a:xfrm>
            <a:off x="4949450" y="-242475"/>
            <a:ext cx="1056300" cy="1056300"/>
          </a:xfrm>
          <a:prstGeom prst="ellipse">
            <a:avLst/>
          </a:prstGeom>
          <a:solidFill>
            <a:srgbClr val="0095DA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8"/>
          <p:cNvSpPr/>
          <p:nvPr/>
        </p:nvSpPr>
        <p:spPr>
          <a:xfrm>
            <a:off x="8804225" y="2637600"/>
            <a:ext cx="433500" cy="43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p38"/>
          <p:cNvGrpSpPr/>
          <p:nvPr/>
        </p:nvGrpSpPr>
        <p:grpSpPr>
          <a:xfrm>
            <a:off x="7345379" y="4828339"/>
            <a:ext cx="1822128" cy="307327"/>
            <a:chOff x="7345379" y="4828339"/>
            <a:chExt cx="1822128" cy="307327"/>
          </a:xfrm>
        </p:grpSpPr>
        <p:sp>
          <p:nvSpPr>
            <p:cNvPr id="216" name="Google Shape;216;p38"/>
            <p:cNvSpPr txBox="1"/>
            <p:nvPr/>
          </p:nvSpPr>
          <p:spPr>
            <a:xfrm>
              <a:off x="7345379" y="4828339"/>
              <a:ext cx="169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pt-BR" sz="900" u="none" cap="none" strike="noStrike">
                  <a:solidFill>
                    <a:srgbClr val="E87817"/>
                  </a:solidFill>
                  <a:latin typeface="Arial"/>
                  <a:ea typeface="Arial"/>
                  <a:cs typeface="Arial"/>
                  <a:sym typeface="Arial"/>
                </a:rPr>
                <a:t>On-Demand</a:t>
              </a:r>
              <a:r>
                <a:rPr b="1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Insurance Solutions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8"/>
            <p:cNvSpPr txBox="1"/>
            <p:nvPr/>
          </p:nvSpPr>
          <p:spPr>
            <a:xfrm>
              <a:off x="7562207" y="4937966"/>
              <a:ext cx="16053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Ebix Latin America © 202</a:t>
              </a:r>
              <a:r>
                <a:rPr lang="pt-BR" sz="600">
                  <a:solidFill>
                    <a:srgbClr val="244061"/>
                  </a:solidFill>
                </a:rPr>
                <a:t>3</a:t>
              </a: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Confidential</a:t>
              </a:r>
              <a:endParaRPr b="0" i="0" sz="6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/>
          <p:nvPr/>
        </p:nvSpPr>
        <p:spPr>
          <a:xfrm>
            <a:off x="127575" y="2482450"/>
            <a:ext cx="368700" cy="36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9"/>
          <p:cNvSpPr/>
          <p:nvPr/>
        </p:nvSpPr>
        <p:spPr>
          <a:xfrm>
            <a:off x="8778237" y="2954338"/>
            <a:ext cx="433500" cy="433500"/>
          </a:xfrm>
          <a:prstGeom prst="ellipse">
            <a:avLst/>
          </a:prstGeom>
          <a:solidFill>
            <a:srgbClr val="0095DA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9"/>
          <p:cNvSpPr/>
          <p:nvPr/>
        </p:nvSpPr>
        <p:spPr>
          <a:xfrm>
            <a:off x="1854150" y="4649435"/>
            <a:ext cx="1911900" cy="1911900"/>
          </a:xfrm>
          <a:prstGeom prst="ellipse">
            <a:avLst/>
          </a:prstGeom>
          <a:solidFill>
            <a:srgbClr val="7994A9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39"/>
          <p:cNvGrpSpPr/>
          <p:nvPr/>
        </p:nvGrpSpPr>
        <p:grpSpPr>
          <a:xfrm>
            <a:off x="7345379" y="4828339"/>
            <a:ext cx="1822128" cy="307327"/>
            <a:chOff x="7345379" y="4828339"/>
            <a:chExt cx="1822128" cy="307327"/>
          </a:xfrm>
        </p:grpSpPr>
        <p:sp>
          <p:nvSpPr>
            <p:cNvPr id="226" name="Google Shape;226;p39"/>
            <p:cNvSpPr txBox="1"/>
            <p:nvPr/>
          </p:nvSpPr>
          <p:spPr>
            <a:xfrm>
              <a:off x="7345379" y="4828339"/>
              <a:ext cx="169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pt-BR" sz="900" u="none" cap="none" strike="noStrike">
                  <a:solidFill>
                    <a:srgbClr val="E87817"/>
                  </a:solidFill>
                  <a:latin typeface="Arial"/>
                  <a:ea typeface="Arial"/>
                  <a:cs typeface="Arial"/>
                  <a:sym typeface="Arial"/>
                </a:rPr>
                <a:t>On-Demand</a:t>
              </a:r>
              <a:r>
                <a:rPr b="1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Insurance Solutions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9"/>
            <p:cNvSpPr txBox="1"/>
            <p:nvPr/>
          </p:nvSpPr>
          <p:spPr>
            <a:xfrm>
              <a:off x="7562207" y="4937966"/>
              <a:ext cx="16053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Ebix Latin America © 202</a:t>
              </a:r>
              <a:r>
                <a:rPr lang="pt-BR" sz="600">
                  <a:solidFill>
                    <a:srgbClr val="244061"/>
                  </a:solidFill>
                </a:rPr>
                <a:t>3</a:t>
              </a: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Confidential</a:t>
              </a:r>
              <a:endParaRPr b="0" i="0" sz="6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/>
          <p:nvPr/>
        </p:nvSpPr>
        <p:spPr>
          <a:xfrm>
            <a:off x="127575" y="2482450"/>
            <a:ext cx="368700" cy="36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0"/>
          <p:cNvSpPr/>
          <p:nvPr/>
        </p:nvSpPr>
        <p:spPr>
          <a:xfrm>
            <a:off x="1688388" y="4804822"/>
            <a:ext cx="433500" cy="433500"/>
          </a:xfrm>
          <a:prstGeom prst="ellipse">
            <a:avLst/>
          </a:prstGeom>
          <a:solidFill>
            <a:srgbClr val="0095DA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0"/>
          <p:cNvSpPr/>
          <p:nvPr/>
        </p:nvSpPr>
        <p:spPr>
          <a:xfrm>
            <a:off x="7871650" y="-909809"/>
            <a:ext cx="1911900" cy="1911900"/>
          </a:xfrm>
          <a:prstGeom prst="ellipse">
            <a:avLst/>
          </a:prstGeom>
          <a:solidFill>
            <a:srgbClr val="7994A9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40"/>
          <p:cNvGrpSpPr/>
          <p:nvPr/>
        </p:nvGrpSpPr>
        <p:grpSpPr>
          <a:xfrm>
            <a:off x="7345379" y="4828339"/>
            <a:ext cx="1822128" cy="307327"/>
            <a:chOff x="7345379" y="4828339"/>
            <a:chExt cx="1822128" cy="307327"/>
          </a:xfrm>
        </p:grpSpPr>
        <p:sp>
          <p:nvSpPr>
            <p:cNvPr id="236" name="Google Shape;236;p40"/>
            <p:cNvSpPr txBox="1"/>
            <p:nvPr/>
          </p:nvSpPr>
          <p:spPr>
            <a:xfrm>
              <a:off x="7345379" y="4828339"/>
              <a:ext cx="169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pt-BR" sz="900" u="none" cap="none" strike="noStrike">
                  <a:solidFill>
                    <a:srgbClr val="E87817"/>
                  </a:solidFill>
                  <a:latin typeface="Arial"/>
                  <a:ea typeface="Arial"/>
                  <a:cs typeface="Arial"/>
                  <a:sym typeface="Arial"/>
                </a:rPr>
                <a:t>On-Demand</a:t>
              </a:r>
              <a:r>
                <a:rPr b="1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Insurance Solutions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0"/>
            <p:cNvSpPr txBox="1"/>
            <p:nvPr/>
          </p:nvSpPr>
          <p:spPr>
            <a:xfrm>
              <a:off x="7562207" y="4937966"/>
              <a:ext cx="16053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Ebix Latin America © 202</a:t>
              </a:r>
              <a:r>
                <a:rPr lang="pt-BR" sz="600">
                  <a:solidFill>
                    <a:srgbClr val="244061"/>
                  </a:solidFill>
                </a:rPr>
                <a:t>3</a:t>
              </a: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Confidential</a:t>
              </a:r>
              <a:endParaRPr b="0" i="0" sz="6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/>
          <p:nvPr/>
        </p:nvSpPr>
        <p:spPr>
          <a:xfrm>
            <a:off x="-486803" y="-343225"/>
            <a:ext cx="2709000" cy="270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1"/>
          <p:cNvSpPr/>
          <p:nvPr/>
        </p:nvSpPr>
        <p:spPr>
          <a:xfrm>
            <a:off x="7951401" y="1895000"/>
            <a:ext cx="2709000" cy="2709000"/>
          </a:xfrm>
          <a:prstGeom prst="ellipse">
            <a:avLst/>
          </a:prstGeom>
          <a:solidFill>
            <a:srgbClr val="B7EADB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1"/>
          <p:cNvSpPr/>
          <p:nvPr/>
        </p:nvSpPr>
        <p:spPr>
          <a:xfrm>
            <a:off x="7174350" y="242125"/>
            <a:ext cx="718800" cy="718800"/>
          </a:xfrm>
          <a:prstGeom prst="rect">
            <a:avLst/>
          </a:prstGeom>
          <a:solidFill>
            <a:srgbClr val="435D74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1"/>
          <p:cNvSpPr/>
          <p:nvPr/>
        </p:nvSpPr>
        <p:spPr>
          <a:xfrm>
            <a:off x="650600" y="3565700"/>
            <a:ext cx="537600" cy="537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1"/>
          <p:cNvSpPr/>
          <p:nvPr/>
        </p:nvSpPr>
        <p:spPr>
          <a:xfrm>
            <a:off x="4065075" y="60275"/>
            <a:ext cx="429900" cy="42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41"/>
          <p:cNvGrpSpPr/>
          <p:nvPr/>
        </p:nvGrpSpPr>
        <p:grpSpPr>
          <a:xfrm>
            <a:off x="7345379" y="4828339"/>
            <a:ext cx="1822128" cy="307327"/>
            <a:chOff x="7345379" y="4828339"/>
            <a:chExt cx="1822128" cy="307327"/>
          </a:xfrm>
        </p:grpSpPr>
        <p:sp>
          <p:nvSpPr>
            <p:cNvPr id="248" name="Google Shape;248;p41"/>
            <p:cNvSpPr txBox="1"/>
            <p:nvPr/>
          </p:nvSpPr>
          <p:spPr>
            <a:xfrm>
              <a:off x="7345379" y="4828339"/>
              <a:ext cx="169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pt-BR" sz="900" u="none" cap="none" strike="noStrike">
                  <a:solidFill>
                    <a:srgbClr val="E87817"/>
                  </a:solidFill>
                  <a:latin typeface="Arial"/>
                  <a:ea typeface="Arial"/>
                  <a:cs typeface="Arial"/>
                  <a:sym typeface="Arial"/>
                </a:rPr>
                <a:t>On-Demand</a:t>
              </a:r>
              <a:r>
                <a:rPr b="1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Insurance Solutions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1"/>
            <p:cNvSpPr txBox="1"/>
            <p:nvPr/>
          </p:nvSpPr>
          <p:spPr>
            <a:xfrm>
              <a:off x="7562207" y="4937966"/>
              <a:ext cx="16053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Ebix Latin America © 202</a:t>
              </a:r>
              <a:r>
                <a:rPr lang="pt-BR" sz="600">
                  <a:solidFill>
                    <a:srgbClr val="244061"/>
                  </a:solidFill>
                </a:rPr>
                <a:t>3</a:t>
              </a: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Confidential</a:t>
              </a:r>
              <a:endParaRPr b="0" i="0" sz="6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/>
          <p:nvPr/>
        </p:nvSpPr>
        <p:spPr>
          <a:xfrm>
            <a:off x="8869300" y="303396"/>
            <a:ext cx="429900" cy="429900"/>
          </a:xfrm>
          <a:prstGeom prst="rect">
            <a:avLst/>
          </a:prstGeom>
          <a:solidFill>
            <a:srgbClr val="5F8195"/>
          </a:solidFill>
          <a:ln cap="flat" cmpd="sng" w="9525">
            <a:solidFill>
              <a:srgbClr val="5F81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2"/>
          <p:cNvSpPr/>
          <p:nvPr/>
        </p:nvSpPr>
        <p:spPr>
          <a:xfrm>
            <a:off x="35450" y="2466750"/>
            <a:ext cx="496200" cy="429900"/>
          </a:xfrm>
          <a:prstGeom prst="rect">
            <a:avLst/>
          </a:prstGeom>
          <a:solidFill>
            <a:srgbClr val="E3E9ED"/>
          </a:solidFill>
          <a:ln cap="flat" cmpd="sng" w="9525">
            <a:solidFill>
              <a:srgbClr val="E3E9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2"/>
          <p:cNvSpPr/>
          <p:nvPr/>
        </p:nvSpPr>
        <p:spPr>
          <a:xfrm>
            <a:off x="-1270175" y="-676200"/>
            <a:ext cx="2133900" cy="2133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2"/>
          <p:cNvSpPr/>
          <p:nvPr/>
        </p:nvSpPr>
        <p:spPr>
          <a:xfrm>
            <a:off x="8671307" y="3931260"/>
            <a:ext cx="496200" cy="496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42"/>
          <p:cNvGrpSpPr/>
          <p:nvPr/>
        </p:nvGrpSpPr>
        <p:grpSpPr>
          <a:xfrm>
            <a:off x="7345379" y="4828339"/>
            <a:ext cx="1822128" cy="307327"/>
            <a:chOff x="7345379" y="4828339"/>
            <a:chExt cx="1822128" cy="307327"/>
          </a:xfrm>
        </p:grpSpPr>
        <p:sp>
          <p:nvSpPr>
            <p:cNvPr id="259" name="Google Shape;259;p42"/>
            <p:cNvSpPr txBox="1"/>
            <p:nvPr/>
          </p:nvSpPr>
          <p:spPr>
            <a:xfrm>
              <a:off x="7345379" y="4828339"/>
              <a:ext cx="169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pt-BR" sz="900" u="none" cap="none" strike="noStrike">
                  <a:solidFill>
                    <a:srgbClr val="E87817"/>
                  </a:solidFill>
                  <a:latin typeface="Arial"/>
                  <a:ea typeface="Arial"/>
                  <a:cs typeface="Arial"/>
                  <a:sym typeface="Arial"/>
                </a:rPr>
                <a:t>On-Demand</a:t>
              </a:r>
              <a:r>
                <a:rPr b="1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Insurance Solutions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2"/>
            <p:cNvSpPr txBox="1"/>
            <p:nvPr/>
          </p:nvSpPr>
          <p:spPr>
            <a:xfrm>
              <a:off x="7562207" y="4937966"/>
              <a:ext cx="16053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Ebix Latin America © 202</a:t>
              </a:r>
              <a:r>
                <a:rPr lang="pt-BR" sz="600">
                  <a:solidFill>
                    <a:srgbClr val="244061"/>
                  </a:solidFill>
                </a:rPr>
                <a:t>3</a:t>
              </a: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Confidential</a:t>
              </a:r>
              <a:endParaRPr b="0" i="0" sz="6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/>
          <p:nvPr/>
        </p:nvSpPr>
        <p:spPr>
          <a:xfrm>
            <a:off x="7457372" y="-605850"/>
            <a:ext cx="2709000" cy="270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3"/>
          <p:cNvSpPr/>
          <p:nvPr/>
        </p:nvSpPr>
        <p:spPr>
          <a:xfrm>
            <a:off x="-435099" y="3427800"/>
            <a:ext cx="2709000" cy="270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3"/>
          <p:cNvSpPr/>
          <p:nvPr/>
        </p:nvSpPr>
        <p:spPr>
          <a:xfrm>
            <a:off x="2634850" y="4279275"/>
            <a:ext cx="718800" cy="718800"/>
          </a:xfrm>
          <a:prstGeom prst="rect">
            <a:avLst/>
          </a:prstGeom>
          <a:solidFill>
            <a:srgbClr val="435D74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3"/>
          <p:cNvSpPr/>
          <p:nvPr/>
        </p:nvSpPr>
        <p:spPr>
          <a:xfrm>
            <a:off x="7225500" y="6425"/>
            <a:ext cx="537600" cy="537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3"/>
          <p:cNvSpPr/>
          <p:nvPr/>
        </p:nvSpPr>
        <p:spPr>
          <a:xfrm>
            <a:off x="4065075" y="60275"/>
            <a:ext cx="429900" cy="42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43"/>
          <p:cNvGrpSpPr/>
          <p:nvPr/>
        </p:nvGrpSpPr>
        <p:grpSpPr>
          <a:xfrm>
            <a:off x="7345379" y="4828339"/>
            <a:ext cx="1822128" cy="307327"/>
            <a:chOff x="7345379" y="4828339"/>
            <a:chExt cx="1822128" cy="307327"/>
          </a:xfrm>
        </p:grpSpPr>
        <p:sp>
          <p:nvSpPr>
            <p:cNvPr id="271" name="Google Shape;271;p43"/>
            <p:cNvSpPr txBox="1"/>
            <p:nvPr/>
          </p:nvSpPr>
          <p:spPr>
            <a:xfrm>
              <a:off x="7345379" y="4828339"/>
              <a:ext cx="169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pt-BR" sz="900" u="none" cap="none" strike="noStrike">
                  <a:solidFill>
                    <a:srgbClr val="E87817"/>
                  </a:solidFill>
                  <a:latin typeface="Arial"/>
                  <a:ea typeface="Arial"/>
                  <a:cs typeface="Arial"/>
                  <a:sym typeface="Arial"/>
                </a:rPr>
                <a:t>On-Demand</a:t>
              </a:r>
              <a:r>
                <a:rPr b="1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pt-BR" sz="9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Insurance Solutions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3"/>
            <p:cNvSpPr txBox="1"/>
            <p:nvPr/>
          </p:nvSpPr>
          <p:spPr>
            <a:xfrm>
              <a:off x="7562207" y="4937966"/>
              <a:ext cx="1605300" cy="1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Ebix Latin America © 202</a:t>
              </a:r>
              <a:r>
                <a:rPr lang="pt-BR" sz="600">
                  <a:solidFill>
                    <a:srgbClr val="244061"/>
                  </a:solidFill>
                </a:rPr>
                <a:t>3</a:t>
              </a:r>
              <a:r>
                <a:rPr b="0" i="0" lang="pt-BR" sz="600" u="none" cap="none" strike="noStrik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rPr>
                <a:t> Confidential</a:t>
              </a:r>
              <a:endParaRPr b="0" i="0" sz="6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niversity Digital Choice Boards by Slidesgo">
  <a:themeElements>
    <a:clrScheme name="Simple Light">
      <a:dk1>
        <a:srgbClr val="0C4672"/>
      </a:dk1>
      <a:lt1>
        <a:srgbClr val="28D679"/>
      </a:lt1>
      <a:dk2>
        <a:srgbClr val="00F7C1"/>
      </a:dk2>
      <a:lt2>
        <a:srgbClr val="49DEFC"/>
      </a:lt2>
      <a:accent1>
        <a:srgbClr val="B7EADB"/>
      </a:accent1>
      <a:accent2>
        <a:srgbClr val="5EE29C"/>
      </a:accent2>
      <a:accent3>
        <a:srgbClr val="1A9E58"/>
      </a:accent3>
      <a:accent4>
        <a:srgbClr val="6AAEE2"/>
      </a:accent4>
      <a:accent5>
        <a:srgbClr val="0C67AC"/>
      </a:accent5>
      <a:accent6>
        <a:srgbClr val="117ED1"/>
      </a:accent6>
      <a:hlink>
        <a:srgbClr val="0C4F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